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76" r:id="rId11"/>
    <p:sldId id="268" r:id="rId12"/>
    <p:sldId id="269" r:id="rId13"/>
    <p:sldId id="277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5B19002-E085-4F85-810C-B88371F17C7C}">
          <p14:sldIdLst>
            <p14:sldId id="256"/>
            <p14:sldId id="261"/>
            <p14:sldId id="260"/>
            <p14:sldId id="262"/>
            <p14:sldId id="263"/>
          </p14:sldIdLst>
        </p14:section>
        <p14:section name="Untitled Section" id="{542981E7-DD15-43E2-827F-8F6B16344AD7}">
          <p14:sldIdLst>
            <p14:sldId id="264"/>
            <p14:sldId id="265"/>
            <p14:sldId id="266"/>
            <p14:sldId id="267"/>
            <p14:sldId id="276"/>
            <p14:sldId id="268"/>
            <p14:sldId id="269"/>
            <p14:sldId id="277"/>
            <p14:sldId id="270"/>
            <p14:sldId id="271"/>
            <p14:sldId id="272"/>
            <p14:sldId id="273"/>
            <p14:sldId id="274"/>
            <p14:sldId id="27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02" y="-12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6047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466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855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505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343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5870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11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205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2722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608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348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1B65B-278B-4574-A6F8-E33E82EBBD6C}" type="datetimeFigureOut">
              <a:rPr lang="en-US" smtClean="0"/>
              <a:t>3/6/2013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EFC729-0997-4A93-A088-D5C133F3DA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03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www.literacyta.com/common-core-standards/writin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youtube.com/watch?feature=player_detailpage&amp;v=3tJPeumHNLY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lastic.com/teachers/top-teaching/2010/11/reliable-sources-and-citations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ingquest.org/pdf/sumitup.pd" TargetMode="External"/><Relationship Id="rId2" Type="http://schemas.openxmlformats.org/officeDocument/2006/relationships/hyperlink" Target="http://www.teacher2teacherhelp.com/reading-strategies/summarizing-mini-lessons-and-practice-activities/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wisc-online.com/Objects/ViewObject.aspx?ID=WCN4802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laspositascollege.edu/library/documents/LPCplagiarism_examples.pdf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www.youtube.com/watch?v=1iolZMTGUpw&amp;feature=player_detailpag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hyperlink" Target="http://sdst.libguides.com/content.php?pid=344603&amp;sid=301257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Supporting Common Core Research Writing Standards</a:t>
            </a:r>
            <a:endParaRPr lang="en-US" dirty="0">
              <a:latin typeface="Baskerville Old Face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400" b="1" dirty="0" smtClean="0"/>
              <a:t>February 15, 2013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183171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www.literacyta.com/common-core-standards/writing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3200400"/>
            <a:ext cx="35052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00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Note-taking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www.youtube.com/watch?feature=player_detailpage&amp;v=3tJPeumHNLY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Just another angle on note-taking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971800"/>
            <a:ext cx="3124200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31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Credibility of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www.scholastic.com/teachers/top-teaching/2010/11/reliable-sources-and-citations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KEY=Taking a step beyond to discerning strengths and limitations of sources in terms of task, purpose and audience.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350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19200"/>
            <a:ext cx="8028214" cy="449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048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Summarize:   “. . .audience </a:t>
            </a:r>
            <a:r>
              <a:rPr lang="en-US" dirty="0"/>
              <a:t>will make a great difference in the way you approach a text and summarize </a:t>
            </a:r>
            <a:r>
              <a:rPr lang="en-US" dirty="0" smtClean="0"/>
              <a:t>it”</a:t>
            </a:r>
            <a:r>
              <a:rPr lang="en-US" sz="1600" dirty="0" smtClean="0"/>
              <a:t>(</a:t>
            </a:r>
            <a:r>
              <a:rPr lang="en-US" sz="1400" dirty="0" smtClean="0"/>
              <a:t>http</a:t>
            </a:r>
            <a:r>
              <a:rPr lang="en-US" sz="1400" dirty="0"/>
              <a:t>://</a:t>
            </a:r>
            <a:r>
              <a:rPr lang="en-US" sz="1400" dirty="0" smtClean="0"/>
              <a:t>www.buowl.boun.edu.tr/students/avoidingplagiarism.htm</a:t>
            </a:r>
            <a:r>
              <a:rPr lang="en-US" sz="1600" dirty="0" smtClean="0"/>
              <a:t>)</a:t>
            </a:r>
            <a:r>
              <a:rPr lang="en-US" dirty="0"/>
              <a:t>.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://www.teacher2teacherhelp.com/reading-strategies/summarizing-mini-lessons-and-practice-activities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www.readingquest.org/pdf/sumitup.pd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4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Paraphrasing:</a:t>
            </a:r>
          </a:p>
          <a:p>
            <a:pPr lvl="1"/>
            <a:r>
              <a:rPr lang="en-US" dirty="0" smtClean="0"/>
              <a:t>Use </a:t>
            </a:r>
            <a:r>
              <a:rPr lang="en-US" dirty="0"/>
              <a:t>synonyms </a:t>
            </a:r>
          </a:p>
          <a:p>
            <a:pPr lvl="1"/>
            <a:r>
              <a:rPr lang="en-US" dirty="0"/>
              <a:t>Reorder the information or ideas </a:t>
            </a:r>
          </a:p>
          <a:p>
            <a:pPr lvl="1"/>
            <a:r>
              <a:rPr lang="en-US" dirty="0"/>
              <a:t>Change the sentence pattern </a:t>
            </a:r>
          </a:p>
          <a:p>
            <a:pPr lvl="1"/>
            <a:r>
              <a:rPr lang="en-US" dirty="0"/>
              <a:t>You may state the information in shorter and simpler sentences </a:t>
            </a:r>
          </a:p>
          <a:p>
            <a:r>
              <a:rPr lang="en-US" b="1" dirty="0"/>
              <a:t>Important Note: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Compare your version with the original version; make sure that logic of the ideas has not changed </a:t>
            </a:r>
          </a:p>
          <a:p>
            <a:pPr lvl="1"/>
            <a:r>
              <a:rPr lang="en-US" dirty="0"/>
              <a:t>Do not add or leave out important information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34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Let’s test our paraphrasing abilities: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www.wisc-online.com/Objects/ViewObject.aspx?ID=WCN4802</a:t>
            </a:r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95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Direct Quotes:</a:t>
            </a:r>
          </a:p>
          <a:p>
            <a:pPr lvl="1"/>
            <a:r>
              <a:rPr lang="en-US" dirty="0" smtClean="0"/>
              <a:t>Quotation marks</a:t>
            </a:r>
          </a:p>
          <a:p>
            <a:pPr lvl="1"/>
            <a:r>
              <a:rPr lang="en-US" dirty="0" smtClean="0"/>
              <a:t>Word –for-word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www.laspositascollege.edu/library/documents/LPCplagiarism_examples.pdf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Good resource with examples for kids to use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1371600"/>
            <a:ext cx="2389909" cy="2389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334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Avoid Plagiarism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Citing Sources:</a:t>
            </a:r>
            <a:endParaRPr lang="en-US" sz="5400" dirty="0">
              <a:solidFill>
                <a:schemeClr val="accent1">
                  <a:lumMod val="75000"/>
                </a:schemeClr>
              </a:solidFill>
              <a:latin typeface="Arial Rounded MT Bold" pitchFamily="34" charset="0"/>
            </a:endParaRPr>
          </a:p>
          <a:p>
            <a:pPr lvl="1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Sources cited</a:t>
            </a:r>
          </a:p>
          <a:p>
            <a:pPr lvl="1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In-text citations</a:t>
            </a:r>
          </a:p>
          <a:p>
            <a:pPr lvl="1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Signaling / lead-ins</a:t>
            </a:r>
            <a:endParaRPr lang="en-US" sz="4000" dirty="0">
              <a:solidFill>
                <a:schemeClr val="accent1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4267200"/>
            <a:ext cx="2779776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46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981200"/>
            <a:ext cx="4525551" cy="4309190"/>
          </a:xfrm>
        </p:spPr>
      </p:pic>
    </p:spTree>
    <p:extLst>
      <p:ext uri="{BB962C8B-B14F-4D97-AF65-F5344CB8AC3E}">
        <p14:creationId xmlns:p14="http://schemas.microsoft.com/office/powerpoint/2010/main" val="3744834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0926550"/>
              </p:ext>
            </p:extLst>
          </p:nvPr>
        </p:nvGraphicFramePr>
        <p:xfrm>
          <a:off x="990600" y="1143000"/>
          <a:ext cx="7239000" cy="5000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9500"/>
                <a:gridCol w="3619500"/>
              </a:tblGrid>
              <a:tr h="779688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3</a:t>
                      </a:r>
                      <a:r>
                        <a:rPr lang="en-US" sz="3600" baseline="0" dirty="0" smtClean="0"/>
                        <a:t> Shifts</a:t>
                      </a:r>
                      <a:endParaRPr lang="en-US" sz="3600" dirty="0"/>
                    </a:p>
                  </a:txBody>
                  <a:tcPr marT="45714" marB="45714">
                    <a:solidFill>
                      <a:srgbClr val="0000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6 Shifts</a:t>
                      </a:r>
                      <a:endParaRPr lang="en-US" sz="3600" dirty="0"/>
                    </a:p>
                  </a:txBody>
                  <a:tcPr marT="45714" marB="45714">
                    <a:solidFill>
                      <a:srgbClr val="000099"/>
                    </a:solidFill>
                  </a:tcPr>
                </a:tc>
              </a:tr>
              <a:tr h="703489">
                <a:tc rowSpan="2"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1.  Building knowledge through content-rich literary nonfiction and informational texts.</a:t>
                      </a:r>
                      <a:endParaRPr lang="en-US" sz="1800" dirty="0">
                        <a:solidFill>
                          <a:srgbClr val="000099"/>
                        </a:solidFill>
                      </a:endParaRPr>
                    </a:p>
                  </a:txBody>
                  <a:tcPr marT="45714" marB="45714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99"/>
                          </a:solidFill>
                        </a:rPr>
                        <a:t>PK-5, Balance of informational</a:t>
                      </a:r>
                      <a:r>
                        <a:rPr lang="en-US" sz="1800" baseline="0" dirty="0" smtClean="0">
                          <a:solidFill>
                            <a:srgbClr val="000099"/>
                          </a:solidFill>
                        </a:rPr>
                        <a:t> and literary text</a:t>
                      </a:r>
                      <a:endParaRPr lang="en-US" sz="1800" dirty="0">
                        <a:solidFill>
                          <a:srgbClr val="000099"/>
                        </a:solidFill>
                      </a:endParaRPr>
                    </a:p>
                  </a:txBody>
                  <a:tcPr marT="45714" marB="45714">
                    <a:solidFill>
                      <a:srgbClr val="6699FF"/>
                    </a:solidFill>
                  </a:tcPr>
                </a:tc>
              </a:tr>
              <a:tr h="7034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99"/>
                          </a:solidFill>
                        </a:rPr>
                        <a:t>6-12, Building</a:t>
                      </a:r>
                      <a:r>
                        <a:rPr lang="en-US" sz="1800" baseline="0" dirty="0" smtClean="0">
                          <a:solidFill>
                            <a:srgbClr val="000099"/>
                          </a:solidFill>
                        </a:rPr>
                        <a:t> knowledge in the  disciplines</a:t>
                      </a:r>
                      <a:endParaRPr lang="en-US" sz="1800" dirty="0">
                        <a:solidFill>
                          <a:srgbClr val="000099"/>
                        </a:solidFill>
                      </a:endParaRPr>
                    </a:p>
                  </a:txBody>
                  <a:tcPr marT="45714" marB="45714">
                    <a:solidFill>
                      <a:srgbClr val="99CCFF"/>
                    </a:solidFill>
                  </a:tcPr>
                </a:tc>
              </a:tr>
              <a:tr h="703489">
                <a:tc rowSpan="2"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99"/>
                          </a:solidFill>
                        </a:rPr>
                        <a:t>2.  </a:t>
                      </a:r>
                      <a:r>
                        <a:rPr lang="en-US" sz="1800" kern="1200" baseline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Reading and writing grounded in evidence from text.</a:t>
                      </a:r>
                      <a:endParaRPr lang="en-US" sz="1800" dirty="0">
                        <a:solidFill>
                          <a:srgbClr val="000099"/>
                        </a:solidFill>
                      </a:endParaRPr>
                    </a:p>
                  </a:txBody>
                  <a:tcPr marT="45714" marB="45714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99"/>
                          </a:solidFill>
                        </a:rPr>
                        <a:t>Text-based</a:t>
                      </a:r>
                      <a:r>
                        <a:rPr lang="en-US" sz="1800" baseline="0" dirty="0" smtClean="0">
                          <a:solidFill>
                            <a:srgbClr val="000099"/>
                          </a:solidFill>
                        </a:rPr>
                        <a:t> answers</a:t>
                      </a:r>
                      <a:endParaRPr lang="en-US" sz="1800" dirty="0">
                        <a:solidFill>
                          <a:srgbClr val="000099"/>
                        </a:solidFill>
                      </a:endParaRPr>
                    </a:p>
                  </a:txBody>
                  <a:tcPr marT="45714" marB="45714">
                    <a:solidFill>
                      <a:srgbClr val="6699FF"/>
                    </a:solidFill>
                  </a:tcPr>
                </a:tc>
              </a:tr>
              <a:tr h="7034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rgbClr val="000099"/>
                          </a:solidFill>
                        </a:rPr>
                        <a:t>Writing to/from sources</a:t>
                      </a:r>
                    </a:p>
                    <a:p>
                      <a:endParaRPr lang="en-US" sz="1800" dirty="0">
                        <a:solidFill>
                          <a:srgbClr val="000099"/>
                        </a:solidFill>
                      </a:endParaRPr>
                    </a:p>
                  </a:txBody>
                  <a:tcPr marT="45714" marB="45714">
                    <a:solidFill>
                      <a:srgbClr val="99CCFF"/>
                    </a:solidFill>
                  </a:tcPr>
                </a:tc>
              </a:tr>
              <a:tr h="703489">
                <a:tc rowSpan="2">
                  <a:txBody>
                    <a:bodyPr/>
                    <a:lstStyle/>
                    <a:p>
                      <a:r>
                        <a:rPr lang="en-US" sz="1800" kern="1200" baseline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3.  Regular practice with complex text and its academic vocabulary.</a:t>
                      </a:r>
                      <a:endParaRPr lang="en-US" sz="1800" dirty="0">
                        <a:solidFill>
                          <a:srgbClr val="000099"/>
                        </a:solidFill>
                      </a:endParaRPr>
                    </a:p>
                  </a:txBody>
                  <a:tcPr marT="45714" marB="45714">
                    <a:solidFill>
                      <a:srgbClr val="6699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99"/>
                          </a:solidFill>
                        </a:rPr>
                        <a:t>Staircase of complexity</a:t>
                      </a:r>
                      <a:endParaRPr lang="en-US" sz="1800" dirty="0">
                        <a:solidFill>
                          <a:srgbClr val="000099"/>
                        </a:solidFill>
                      </a:endParaRPr>
                    </a:p>
                  </a:txBody>
                  <a:tcPr marT="45714" marB="45714">
                    <a:solidFill>
                      <a:srgbClr val="6699FF"/>
                    </a:solidFill>
                  </a:tcPr>
                </a:tc>
              </a:tr>
              <a:tr h="70348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rgbClr val="000099"/>
                          </a:solidFill>
                        </a:rPr>
                        <a:t>Academic vocabulary</a:t>
                      </a:r>
                      <a:endParaRPr lang="en-US" sz="1800" dirty="0">
                        <a:solidFill>
                          <a:srgbClr val="000099"/>
                        </a:solidFill>
                      </a:endParaRPr>
                    </a:p>
                  </a:txBody>
                  <a:tcPr marT="45714" marB="45714">
                    <a:solidFill>
                      <a:srgbClr val="99CCFF"/>
                    </a:solidFill>
                  </a:tcPr>
                </a:tc>
              </a:tr>
            </a:tbl>
          </a:graphicData>
        </a:graphic>
      </p:graphicFrame>
      <p:sp>
        <p:nvSpPr>
          <p:cNvPr id="1538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/>
            <a:fld id="{B48CE0C1-31CB-4831-B264-4473BAFE60C0}" type="slidenum">
              <a:rPr kumimoji="0" lang="en-US" sz="1400" smtClean="0"/>
              <a:pPr algn="r"/>
              <a:t>2</a:t>
            </a:fld>
            <a:endParaRPr kumimoji="0" lang="en-US" sz="1400" smtClean="0"/>
          </a:p>
        </p:txBody>
      </p:sp>
      <p:sp>
        <p:nvSpPr>
          <p:cNvPr id="3" name="Down Arrow 2"/>
          <p:cNvSpPr/>
          <p:nvPr/>
        </p:nvSpPr>
        <p:spPr>
          <a:xfrm rot="4175877">
            <a:off x="7921395" y="3672026"/>
            <a:ext cx="609600" cy="106680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94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Shift #5:  Writing From Sources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/>
              <a:t>Rationale</a:t>
            </a:r>
            <a:r>
              <a:rPr lang="en-US" dirty="0" smtClean="0"/>
              <a:t>:  Students need to learn how to </a:t>
            </a:r>
            <a:r>
              <a:rPr lang="en-US" b="1" dirty="0" smtClean="0">
                <a:solidFill>
                  <a:srgbClr val="FF0000"/>
                </a:solidFill>
              </a:rPr>
              <a:t>gather evidence </a:t>
            </a:r>
            <a:r>
              <a:rPr lang="en-US" dirty="0" smtClean="0"/>
              <a:t>to marshal an argument, using </a:t>
            </a:r>
            <a:r>
              <a:rPr lang="en-US" b="1" dirty="0" smtClean="0">
                <a:solidFill>
                  <a:srgbClr val="FF0000"/>
                </a:solidFill>
              </a:rPr>
              <a:t>multiple sources</a:t>
            </a:r>
            <a:r>
              <a:rPr lang="en-US" dirty="0" smtClean="0"/>
              <a:t>.</a:t>
            </a:r>
          </a:p>
          <a:p>
            <a:r>
              <a:rPr lang="en-US" u="sng" dirty="0" smtClean="0"/>
              <a:t>Implications for Instruction</a:t>
            </a:r>
            <a:r>
              <a:rPr lang="en-US" dirty="0" smtClean="0"/>
              <a:t>:  Students need to do purposeful writing that requires </a:t>
            </a:r>
            <a:r>
              <a:rPr lang="en-US" b="1" dirty="0" smtClean="0">
                <a:solidFill>
                  <a:srgbClr val="FF0000"/>
                </a:solidFill>
              </a:rPr>
              <a:t>text evidence</a:t>
            </a:r>
            <a:r>
              <a:rPr lang="en-US" dirty="0" smtClean="0"/>
              <a:t>.  Short, focused research, </a:t>
            </a:r>
            <a:r>
              <a:rPr lang="en-US" b="1" dirty="0" smtClean="0">
                <a:solidFill>
                  <a:srgbClr val="FF0000"/>
                </a:solidFill>
              </a:rPr>
              <a:t>using multiple texts</a:t>
            </a:r>
            <a:r>
              <a:rPr lang="en-US" dirty="0" smtClean="0"/>
              <a:t>, needs to be a staple in a unit.</a:t>
            </a:r>
            <a:endParaRPr lang="en-US" u="sng" dirty="0" smtClean="0"/>
          </a:p>
        </p:txBody>
      </p:sp>
      <p:sp>
        <p:nvSpPr>
          <p:cNvPr id="31748" name="Slide Number Placeholder 4"/>
          <p:cNvSpPr>
            <a:spLocks noGrp="1"/>
          </p:cNvSpPr>
          <p:nvPr>
            <p:ph type="sldNum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algn="ctr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algn="ctr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algn="ctr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algn="ctr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algn="ctr" eaLnBrk="0" hangingPunct="0"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defRPr/>
            </a:pPr>
            <a:fld id="{EBB55A66-AD17-4145-988F-8A8DB146B60E}" type="slidenum">
              <a:rPr kumimoji="0" lang="en-US" sz="1400" smtClean="0"/>
              <a:pPr algn="r">
                <a:defRPr/>
              </a:pPr>
              <a:t>3</a:t>
            </a:fld>
            <a:endParaRPr kumimoji="0" lang="en-US" sz="1400" smtClean="0"/>
          </a:p>
        </p:txBody>
      </p:sp>
    </p:spTree>
    <p:extLst>
      <p:ext uri="{BB962C8B-B14F-4D97-AF65-F5344CB8AC3E}">
        <p14:creationId xmlns:p14="http://schemas.microsoft.com/office/powerpoint/2010/main" val="36079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Imprint MT Shadow" pitchFamily="82" charset="0"/>
              </a:rPr>
              <a:t>4 Strands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Imprint MT Shadow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Reading (Literary and Informational)</a:t>
            </a:r>
          </a:p>
          <a:p>
            <a:pPr lvl="1"/>
            <a:r>
              <a:rPr lang="en-US" dirty="0" smtClean="0"/>
              <a:t>10 anchor standards</a:t>
            </a:r>
          </a:p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Writing</a:t>
            </a:r>
          </a:p>
          <a:p>
            <a:pPr lvl="1"/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Impact" pitchFamily="34" charset="0"/>
              </a:rPr>
              <a:t>10 anchor standards</a:t>
            </a:r>
          </a:p>
          <a:p>
            <a:r>
              <a:rPr lang="en-US" dirty="0" smtClean="0"/>
              <a:t>Speaking and Listening</a:t>
            </a:r>
          </a:p>
          <a:p>
            <a:pPr lvl="1"/>
            <a:r>
              <a:rPr lang="en-US" dirty="0" smtClean="0"/>
              <a:t>6 anchor standards</a:t>
            </a:r>
          </a:p>
          <a:p>
            <a:r>
              <a:rPr lang="en-US" dirty="0" smtClean="0"/>
              <a:t>Language</a:t>
            </a:r>
          </a:p>
          <a:p>
            <a:pPr lvl="1"/>
            <a:r>
              <a:rPr lang="en-US" dirty="0" smtClean="0"/>
              <a:t>6 anchor standards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26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Writing Standards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Text Types and Purposes		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1, 2, 3</a:t>
            </a:r>
            <a:endParaRPr lang="en-US" dirty="0"/>
          </a:p>
          <a:p>
            <a:r>
              <a:rPr lang="en-US" dirty="0" smtClean="0"/>
              <a:t>Production and Distribution of Writing</a:t>
            </a:r>
          </a:p>
          <a:p>
            <a:pPr marL="0" indent="0">
              <a:buNone/>
            </a:pPr>
            <a:r>
              <a:rPr lang="en-US" dirty="0" smtClean="0"/>
              <a:t>	4, 5, </a:t>
            </a:r>
            <a:r>
              <a:rPr lang="en-US" b="1" dirty="0" smtClean="0">
                <a:solidFill>
                  <a:srgbClr val="FF0000"/>
                </a:solidFill>
              </a:rPr>
              <a:t>6</a:t>
            </a:r>
          </a:p>
          <a:p>
            <a:r>
              <a:rPr lang="en-US" dirty="0" smtClean="0"/>
              <a:t>Research to Build and Present Knowledge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b="1" dirty="0" smtClean="0">
                <a:solidFill>
                  <a:srgbClr val="FF0000"/>
                </a:solidFill>
              </a:rPr>
              <a:t>7, 8, 9</a:t>
            </a:r>
          </a:p>
          <a:p>
            <a:r>
              <a:rPr lang="en-US" dirty="0" smtClean="0"/>
              <a:t>Range of Writing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369652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W7 and W8= focus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W7</a:t>
            </a:r>
          </a:p>
          <a:p>
            <a:pPr marL="0" indent="0">
              <a:buNone/>
            </a:pPr>
            <a:r>
              <a:rPr lang="en-US" dirty="0" smtClean="0"/>
              <a:t>	note-taking and synthesizing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W8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credibility / usefulness and 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avoiding plagiarism</a:t>
            </a:r>
            <a:endParaRPr lang="en-US" dirty="0"/>
          </a:p>
          <a:p>
            <a:pPr lvl="1"/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862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Brush Script MT" pitchFamily="66" charset="0"/>
              </a:rPr>
              <a:t>Note-Taking</a:t>
            </a:r>
            <a:endParaRPr lang="en-US" dirty="0">
              <a:latin typeface="Brush Script MT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96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Cornell</a:t>
            </a:r>
          </a:p>
          <a:p>
            <a:pPr lvl="1"/>
            <a:r>
              <a:rPr lang="en-US" dirty="0" smtClean="0"/>
              <a:t>A framework to aid in organization of main ideas, sub-points and summaries.  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 smtClean="0">
              <a:hlinkClick r:id="rId2"/>
            </a:endParaRPr>
          </a:p>
          <a:p>
            <a:pPr marL="457200" lvl="1" indent="0">
              <a:buNone/>
            </a:pPr>
            <a:endParaRPr lang="en-US" dirty="0">
              <a:hlinkClick r:id="rId2"/>
            </a:endParaRPr>
          </a:p>
          <a:p>
            <a:pPr marL="457200" lvl="1" indent="0">
              <a:buNone/>
            </a:pPr>
            <a:endParaRPr lang="en-US" dirty="0" smtClean="0">
              <a:hlinkClick r:id="rId2"/>
            </a:endParaRPr>
          </a:p>
          <a:p>
            <a:pPr marL="457200" lvl="1" indent="0">
              <a:buNone/>
            </a:pPr>
            <a:endParaRPr lang="en-US" dirty="0" smtClean="0">
              <a:hlinkClick r:id="rId2"/>
            </a:endParaRPr>
          </a:p>
          <a:p>
            <a:pPr marL="457200" lvl="1" indent="0">
              <a:buNone/>
            </a:pPr>
            <a:endParaRPr lang="en-US" dirty="0">
              <a:hlinkClick r:id="rId2"/>
            </a:endParaRPr>
          </a:p>
          <a:p>
            <a:pPr marL="457200" lvl="1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www.youtube.com/watch?v=1iolZMTGUpw&amp;feature=player_detailpage</a:t>
            </a:r>
            <a:endParaRPr lang="en-US" dirty="0" smtClean="0"/>
          </a:p>
          <a:p>
            <a:pPr lvl="1"/>
            <a:endParaRPr lang="en-US" dirty="0"/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QUESTION:  </a:t>
            </a:r>
            <a:r>
              <a:rPr lang="en-US" dirty="0" smtClean="0"/>
              <a:t>For whom would this method be most appropriate?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904999"/>
            <a:ext cx="4114800" cy="264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153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Jokerman" pitchFamily="82" charset="0"/>
              </a:rPr>
              <a:t>Let’s Explore</a:t>
            </a:r>
            <a:endParaRPr lang="en-US" dirty="0">
              <a:latin typeface="Jokerman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resource is just too good for me to tell you where to look, so . . . . let’s play with it</a:t>
            </a:r>
            <a:r>
              <a:rPr lang="en-US" dirty="0" smtClean="0">
                <a:sym typeface="Wingdings" pitchFamily="2" charset="2"/>
              </a:rPr>
              <a:t></a:t>
            </a:r>
          </a:p>
          <a:p>
            <a:pPr marL="0" indent="0">
              <a:buNone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sdst.libguides.com/content.php?pid=344603&amp;sid=3012574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3976255"/>
            <a:ext cx="25908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424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Identify two note-taking strategies / organizers that you think would help students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organize</a:t>
            </a:r>
            <a:r>
              <a:rPr lang="en-US" dirty="0" smtClean="0"/>
              <a:t> and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  <a:latin typeface="Matura MT Script Capitals" pitchFamily="66" charset="0"/>
              </a:rPr>
              <a:t>synthesize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Jot them down on your yellow index card.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15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433</Words>
  <Application>Microsoft Office PowerPoint</Application>
  <PresentationFormat>On-screen Show (4:3)</PresentationFormat>
  <Paragraphs>104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Supporting Common Core Research Writing Standards</vt:lpstr>
      <vt:lpstr>PowerPoint Presentation</vt:lpstr>
      <vt:lpstr>Shift #5:  Writing From Sources</vt:lpstr>
      <vt:lpstr>4 Strands</vt:lpstr>
      <vt:lpstr>Writing Standards</vt:lpstr>
      <vt:lpstr>W7 and W8= focus for today</vt:lpstr>
      <vt:lpstr>Note-Taking</vt:lpstr>
      <vt:lpstr>Let’s Explore</vt:lpstr>
      <vt:lpstr>TASK</vt:lpstr>
      <vt:lpstr>Note Taking</vt:lpstr>
      <vt:lpstr>Visual Note-taking</vt:lpstr>
      <vt:lpstr>Credibility of Sources</vt:lpstr>
      <vt:lpstr>PowerPoint Presentation</vt:lpstr>
      <vt:lpstr>Avoid Plagiarism</vt:lpstr>
      <vt:lpstr>Avoid Plagiarism</vt:lpstr>
      <vt:lpstr>Let’s test our paraphrasing abilities:</vt:lpstr>
      <vt:lpstr>Avoid Plagiarism</vt:lpstr>
      <vt:lpstr>Avoid Plagiarism</vt:lpstr>
      <vt:lpstr>PowerPoint Presentation</vt:lpstr>
    </vt:vector>
  </TitlesOfParts>
  <Company>Red Clay Consolidated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Common Core Research Writing Standards</dc:title>
  <dc:creator>Russo Dominick</dc:creator>
  <cp:lastModifiedBy>Smith Suzanne D</cp:lastModifiedBy>
  <cp:revision>32</cp:revision>
  <dcterms:created xsi:type="dcterms:W3CDTF">2012-10-04T20:56:10Z</dcterms:created>
  <dcterms:modified xsi:type="dcterms:W3CDTF">2013-03-06T13:29:21Z</dcterms:modified>
</cp:coreProperties>
</file>